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80" r:id="rId5"/>
    <p:sldId id="281" r:id="rId6"/>
    <p:sldId id="286" r:id="rId7"/>
    <p:sldId id="283" r:id="rId8"/>
    <p:sldId id="288" r:id="rId9"/>
    <p:sldId id="284" r:id="rId10"/>
  </p:sldIdLst>
  <p:sldSz cx="9144000" cy="5143500" type="screen16x9"/>
  <p:notesSz cx="6858000" cy="9144000"/>
  <p:embeddedFontLst>
    <p:embeddedFont>
      <p:font typeface="Titillium Web" panose="020B0604020202020204" charset="0"/>
      <p:regular r:id="rId12"/>
      <p:bold r:id="rId13"/>
      <p:italic r:id="rId14"/>
      <p:boldItalic r:id="rId15"/>
    </p:embeddedFont>
    <p:embeddedFont>
      <p:font typeface="Titillium Web Light" panose="020B0604020202020204" charset="0"/>
      <p:regular r:id="rId16"/>
      <p:bold r:id="rId17"/>
      <p:italic r:id="rId18"/>
      <p:boldItalic r:id="rId19"/>
    </p:embeddedFont>
    <p:embeddedFont>
      <p:font typeface="Dosis ExtraLight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28EFD-C747-4B63-B342-DE6663AAD031}">
  <a:tblStyle styleId="{F5A28EFD-C747-4B63-B342-DE6663AAD0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5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62439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4" name="Google Shape;383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4194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3094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7" name="Google Shape;384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8" name="Google Shape;384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0583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318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93" name="Google Shape;93;p2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213" name="Google Shape;213;p2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423" name="Google Shape;423;p2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529" name="Google Shape;529;p3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530" name="Google Shape;530;p3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3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611" name="Google Shape;611;p3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3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731" name="Google Shape;731;p3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" name="Google Shape;940;p3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941" name="Google Shape;941;p3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1566" name="Google Shape;1566;p5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567" name="Google Shape;1567;p5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4" name="Google Shape;1624;p5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625" name="Google Shape;1625;p5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5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5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5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5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5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5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5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7" name="Google Shape;1687;p5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688" name="Google Shape;1688;p5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9" name="Google Shape;1789;p5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1790" name="Google Shape;1790;p5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5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5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5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5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5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5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5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5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5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5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5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5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5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5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5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5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5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5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5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5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0" name="Google Shape;1840;p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6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43" name="Google Shape;1843;p6"/>
          <p:cNvSpPr txBox="1">
            <a:spLocks noGrp="1"/>
          </p:cNvSpPr>
          <p:nvPr>
            <p:ph type="body" idx="1"/>
          </p:nvPr>
        </p:nvSpPr>
        <p:spPr>
          <a:xfrm>
            <a:off x="718300" y="1762650"/>
            <a:ext cx="3242400" cy="30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844" name="Google Shape;1844;p6"/>
          <p:cNvSpPr txBox="1">
            <a:spLocks noGrp="1"/>
          </p:cNvSpPr>
          <p:nvPr>
            <p:ph type="body" idx="2"/>
          </p:nvPr>
        </p:nvSpPr>
        <p:spPr>
          <a:xfrm>
            <a:off x="4156071" y="1762650"/>
            <a:ext cx="3242400" cy="30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845" name="Google Shape;1845;p6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46" name="Google Shape;1846;p6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847" name="Google Shape;1847;p6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4" name="Google Shape;1904;p6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905" name="Google Shape;1905;p6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6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6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6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6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6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6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6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6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6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6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6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6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6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6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6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6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6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6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6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6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6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6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6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6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6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6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6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6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6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6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6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6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6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6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6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6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6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6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6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6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6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6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7" name="Google Shape;1967;p6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968" name="Google Shape;1968;p6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6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6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6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6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6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6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6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6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6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6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6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6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6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6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6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6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6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6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6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6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6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6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6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6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6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6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6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6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6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6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6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6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6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6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6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6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6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6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6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6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6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6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6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6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6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6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6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6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6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6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6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6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6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6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6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6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6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6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6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6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6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6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6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6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6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6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6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6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6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6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6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6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6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6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6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6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6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6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6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6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6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6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6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6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6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6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6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6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6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6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6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6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6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6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6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6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6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6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6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6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9" name="Google Shape;2069;p6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070" name="Google Shape;2070;p6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6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6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6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6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6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6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6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6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6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6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6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6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6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6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6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6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6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6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6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6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6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6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6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6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6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6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6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6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6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6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6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6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6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6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6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6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6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6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6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6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6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6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6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6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6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6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6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6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6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5" name="Google Shape;2955;p10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56" name="Google Shape;2956;p10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957" name="Google Shape;2957;p10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0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0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0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0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0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0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0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0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0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0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0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0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0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0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0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0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0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0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0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0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0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0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0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0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0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0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0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0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0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0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0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0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0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0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0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0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0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0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0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0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0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0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0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0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0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0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0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0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0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0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0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0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0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0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0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10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4" name="Google Shape;3014;p10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015" name="Google Shape;3015;p10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0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0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0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0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0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0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0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0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0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0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0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0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0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0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0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0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0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0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0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0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0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0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0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0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0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0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0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0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0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0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0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0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0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0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0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0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0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0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0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0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0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0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0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0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0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0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0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0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0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0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0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0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0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0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0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0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0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0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0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0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10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7" name="Google Shape;3077;p10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078" name="Google Shape;3078;p10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0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0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0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0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0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0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0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0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0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0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0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0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0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0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0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0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0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0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0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0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0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0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0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0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0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0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0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0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0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0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0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0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0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0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0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0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0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0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0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0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0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0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0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0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0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0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0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0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0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0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0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0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0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0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0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0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0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0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0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0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0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0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0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0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0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0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0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0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0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0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0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0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0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0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0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0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0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0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0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0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0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0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0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0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0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0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0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0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0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0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0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0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0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0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0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0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0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0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0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0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9" name="Google Shape;3179;p10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180" name="Google Shape;3180;p10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0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0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0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0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0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0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0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0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0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0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0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0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0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0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0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0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0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0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0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0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0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0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0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0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0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0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0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0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0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0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0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0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0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0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0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0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0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0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0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0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0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0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0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0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0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0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0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0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0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▪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●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○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■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stella23@gmail.com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357887"/>
              </p:ext>
            </p:extLst>
          </p:nvPr>
        </p:nvGraphicFramePr>
        <p:xfrm>
          <a:off x="609600" y="1598273"/>
          <a:ext cx="7007382" cy="2172831"/>
        </p:xfrm>
        <a:graphic>
          <a:graphicData uri="http://schemas.openxmlformats.org/drawingml/2006/table">
            <a:tbl>
              <a:tblPr/>
              <a:tblGrid>
                <a:gridCol w="7007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72831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36" name="Google Shape;3836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latin typeface="Times New Roman" pitchFamily="18" charset="0"/>
                <a:cs typeface="Times New Roman" pitchFamily="18" charset="0"/>
              </a:rPr>
              <a:t>  DAR ES SALAAM SCHOOL OF JOURNALISM</a:t>
            </a:r>
            <a:br>
              <a:rPr lang="en" sz="1800" dirty="0" smtClean="0">
                <a:latin typeface="Times New Roman" pitchFamily="18" charset="0"/>
                <a:cs typeface="Times New Roman" pitchFamily="18" charset="0"/>
              </a:rPr>
            </a:b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8300" y="1733550"/>
            <a:ext cx="6761100" cy="17526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MODULE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NAME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RADIO AND TV BROADCASTING</a:t>
            </a:r>
            <a:endParaRPr lang="en-US" sz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MODULE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CODE : JST 05206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DEPARTMENT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: ACADEMIC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MODULE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LEVEL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: NTA LEVEL 5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MODULE SEMESTER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: TWO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TUTOR’S NAME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: STELLA MSALIBOKO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023963"/>
              </p:ext>
            </p:extLst>
          </p:nvPr>
        </p:nvGraphicFramePr>
        <p:xfrm>
          <a:off x="624689" y="3947311"/>
          <a:ext cx="7016436" cy="669956"/>
        </p:xfrm>
        <a:graphic>
          <a:graphicData uri="http://schemas.openxmlformats.org/drawingml/2006/table">
            <a:tbl>
              <a:tblPr/>
              <a:tblGrid>
                <a:gridCol w="7016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9956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l"/>
                      <a:r>
                        <a:rPr lang="en-US" dirty="0" smtClean="0"/>
                        <a:t>                               OUR MOTTOR: MEDIA FOR DEMOCRACY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8150"/>
            <a:ext cx="1143000" cy="1088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019550"/>
            <a:ext cx="914400" cy="58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3980222"/>
            <a:ext cx="627158" cy="627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1" name="Google Shape;3841;p14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5530100" cy="5369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latin typeface="Times New Roman" pitchFamily="18" charset="0"/>
                <a:cs typeface="Times New Roman" pitchFamily="18" charset="0"/>
              </a:rPr>
              <a:t>THIS MODULE CONSIST OF </a:t>
            </a:r>
            <a:r>
              <a:rPr lang="en" sz="2000" dirty="0" smtClean="0">
                <a:latin typeface="Times New Roman" pitchFamily="18" charset="0"/>
                <a:cs typeface="Times New Roman" pitchFamily="18" charset="0"/>
              </a:rPr>
              <a:t>FIVE </a:t>
            </a:r>
            <a:r>
              <a:rPr lang="en" sz="2000" dirty="0" smtClean="0">
                <a:latin typeface="Times New Roman" pitchFamily="18" charset="0"/>
                <a:cs typeface="Times New Roman" pitchFamily="18" charset="0"/>
              </a:rPr>
              <a:t>(5) </a:t>
            </a:r>
            <a:r>
              <a:rPr lang="en" sz="2000" dirty="0" smtClean="0">
                <a:latin typeface="Times New Roman" pitchFamily="18" charset="0"/>
                <a:cs typeface="Times New Roman" pitchFamily="18" charset="0"/>
              </a:rPr>
              <a:t>TOPICS: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42" name="Google Shape;3842;p14"/>
          <p:cNvSpPr txBox="1">
            <a:spLocks noGrp="1"/>
          </p:cNvSpPr>
          <p:nvPr>
            <p:ph type="body" idx="2"/>
          </p:nvPr>
        </p:nvSpPr>
        <p:spPr>
          <a:xfrm>
            <a:off x="4156073" y="1276350"/>
            <a:ext cx="3242400" cy="26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>
              <a:buClr>
                <a:schemeClr val="dk1"/>
              </a:buClr>
              <a:buSzPts val="1100"/>
              <a:buFont typeface="Wingdings" pitchFamily="2" charset="2"/>
              <a:buChar char="Ø"/>
            </a:pPr>
            <a:r>
              <a:rPr lang="en-US" sz="1200" b="1" dirty="0">
                <a:latin typeface="Times New Roman" pitchFamily="18" charset="0"/>
                <a:ea typeface="Titillium Web"/>
                <a:cs typeface="Times New Roman" pitchFamily="18" charset="0"/>
                <a:sym typeface="Titillium Web"/>
              </a:rPr>
              <a:t>TOPIC </a:t>
            </a:r>
            <a:r>
              <a:rPr lang="en-US" sz="1200" b="1" dirty="0" smtClean="0">
                <a:latin typeface="Times New Roman" pitchFamily="18" charset="0"/>
                <a:ea typeface="Titillium Web"/>
                <a:cs typeface="Times New Roman" pitchFamily="18" charset="0"/>
                <a:sym typeface="Titillium Web"/>
              </a:rPr>
              <a:t>4</a:t>
            </a:r>
            <a:endParaRPr lang="en-US" sz="1200" b="1" dirty="0">
              <a:latin typeface="Times New Roman" pitchFamily="18" charset="0"/>
              <a:ea typeface="Titillium Web"/>
              <a:cs typeface="Times New Roman" pitchFamily="18" charset="0"/>
              <a:sym typeface="Titillium Web"/>
            </a:endParaRPr>
          </a:p>
          <a:p>
            <a:pPr marL="114300" indent="0">
              <a:buNone/>
            </a:pPr>
            <a:r>
              <a:rPr lang="en-US" sz="1200" dirty="0"/>
              <a:t>Demonstrate post production processes of producing various radio programs .</a:t>
            </a:r>
          </a:p>
          <a:p>
            <a:pPr marL="171450" lvl="0" indent="-171450">
              <a:buClr>
                <a:schemeClr val="dk1"/>
              </a:buClr>
              <a:buSzPts val="1100"/>
              <a:buFont typeface="Wingdings" pitchFamily="2" charset="2"/>
              <a:buChar char="Ø"/>
            </a:pP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TOPIC 5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1200" dirty="0" smtClean="0"/>
              <a:t>Demonstrate </a:t>
            </a:r>
            <a:r>
              <a:rPr lang="en-US" sz="1200" dirty="0"/>
              <a:t>Presentation skills in radio broadcasting.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en-US" sz="1200" dirty="0">
              <a:latin typeface="Times New Roman" pitchFamily="18" charset="0"/>
              <a:ea typeface="Titillium Web"/>
              <a:cs typeface="Times New Roman" pitchFamily="18" charset="0"/>
              <a:sym typeface="Titillium Web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/>
          </a:p>
        </p:txBody>
      </p:sp>
      <p:sp>
        <p:nvSpPr>
          <p:cNvPr id="3843" name="Google Shape;3843;p14"/>
          <p:cNvSpPr txBox="1">
            <a:spLocks noGrp="1"/>
          </p:cNvSpPr>
          <p:nvPr>
            <p:ph type="body" idx="1"/>
          </p:nvPr>
        </p:nvSpPr>
        <p:spPr>
          <a:xfrm>
            <a:off x="718300" y="1352550"/>
            <a:ext cx="3242400" cy="26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Ø"/>
            </a:pPr>
            <a:r>
              <a:rPr lang="en-US" sz="1200" b="1" dirty="0" smtClean="0">
                <a:latin typeface="Times New Roman" pitchFamily="18" charset="0"/>
                <a:ea typeface="Titillium Web"/>
                <a:cs typeface="Times New Roman" pitchFamily="18" charset="0"/>
                <a:sym typeface="Titillium Web"/>
              </a:rPr>
              <a:t>TOPIC </a:t>
            </a:r>
            <a:r>
              <a:rPr lang="en-US" sz="1200" b="1" dirty="0" smtClean="0">
                <a:latin typeface="Times New Roman" pitchFamily="18" charset="0"/>
                <a:ea typeface="Titillium Web"/>
                <a:cs typeface="Times New Roman" pitchFamily="18" charset="0"/>
                <a:sym typeface="Titillium Web"/>
              </a:rPr>
              <a:t>1</a:t>
            </a:r>
            <a:endParaRPr sz="1200" b="1" dirty="0">
              <a:latin typeface="Times New Roman" pitchFamily="18" charset="0"/>
              <a:ea typeface="Titillium Web"/>
              <a:cs typeface="Times New Roman" pitchFamily="18" charset="0"/>
              <a:sym typeface="Titillium Web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200" dirty="0"/>
              <a:t>Describe components of studio mastery for best production and broadcasting </a:t>
            </a:r>
            <a:r>
              <a:rPr lang="en-US" sz="1200" dirty="0" smtClean="0"/>
              <a:t>practices</a:t>
            </a:r>
            <a:endParaRPr lang="en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Ø"/>
            </a:pPr>
            <a:r>
              <a:rPr lang="en" sz="1200" b="1" dirty="0" smtClean="0">
                <a:latin typeface="Times New Roman" pitchFamily="18" charset="0"/>
                <a:cs typeface="Times New Roman" pitchFamily="18" charset="0"/>
              </a:rPr>
              <a:t>TOPIC 2</a:t>
            </a:r>
            <a:endParaRPr sz="1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200" dirty="0"/>
              <a:t>Demonstrate production processes of making various radio </a:t>
            </a:r>
            <a:r>
              <a:rPr lang="en-US" sz="1200" dirty="0" smtClean="0"/>
              <a:t>programs</a:t>
            </a:r>
            <a:endParaRPr lang="en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Ø"/>
            </a:pPr>
            <a:r>
              <a:rPr lang="en" sz="1200" b="1" dirty="0" smtClean="0">
                <a:latin typeface="Times New Roman" pitchFamily="18" charset="0"/>
                <a:cs typeface="Times New Roman" pitchFamily="18" charset="0"/>
              </a:rPr>
              <a:t>TOPIC 3</a:t>
            </a:r>
            <a:endParaRPr sz="1200" b="1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en-US" sz="1200" dirty="0"/>
              <a:t>Demonstrate control of different studio setting .</a:t>
            </a:r>
            <a:endParaRPr lang="en-US" sz="1200" dirty="0"/>
          </a:p>
        </p:txBody>
      </p:sp>
      <p:sp>
        <p:nvSpPr>
          <p:cNvPr id="3844" name="Google Shape;3844;p14"/>
          <p:cNvSpPr txBox="1">
            <a:spLocks noGrp="1"/>
          </p:cNvSpPr>
          <p:nvPr>
            <p:ph type="body" idx="2"/>
          </p:nvPr>
        </p:nvSpPr>
        <p:spPr>
          <a:xfrm>
            <a:off x="718300" y="3905925"/>
            <a:ext cx="6761100" cy="11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 dirty="0">
              <a:solidFill>
                <a:srgbClr val="0B87A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 dirty="0">
              <a:solidFill>
                <a:srgbClr val="0B87A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" name="Google Shape;3850;p15"/>
          <p:cNvSpPr txBox="1">
            <a:spLocks noGrp="1"/>
          </p:cNvSpPr>
          <p:nvPr>
            <p:ph type="ctrTitle" idx="4294967295"/>
          </p:nvPr>
        </p:nvSpPr>
        <p:spPr>
          <a:xfrm>
            <a:off x="3319624" y="285750"/>
            <a:ext cx="4147975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TOPIC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1: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(continued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...)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51" name="Google Shape;3851;p15"/>
          <p:cNvSpPr txBox="1">
            <a:spLocks noGrp="1"/>
          </p:cNvSpPr>
          <p:nvPr>
            <p:ph type="subTitle" idx="4294967295"/>
          </p:nvPr>
        </p:nvSpPr>
        <p:spPr>
          <a:xfrm>
            <a:off x="3124200" y="895350"/>
            <a:ext cx="4495799" cy="35609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400" b="1" dirty="0" smtClean="0">
                <a:latin typeface="Times New Roman" pitchFamily="18" charset="0"/>
                <a:ea typeface="Titillium Web"/>
                <a:cs typeface="Times New Roman" pitchFamily="18" charset="0"/>
                <a:sym typeface="Titillium Web"/>
              </a:rPr>
              <a:t>INDIVIDUAL ASSIGNMENT</a:t>
            </a:r>
            <a:endParaRPr lang="en-US" sz="1400" b="1" dirty="0" smtClean="0">
              <a:latin typeface="Times New Roman" pitchFamily="18" charset="0"/>
              <a:ea typeface="Titillium Web"/>
              <a:cs typeface="Times New Roman" pitchFamily="18" charset="0"/>
              <a:sym typeface="Titillium Web"/>
            </a:endParaRPr>
          </a:p>
        </p:txBody>
      </p:sp>
      <p:pic>
        <p:nvPicPr>
          <p:cNvPr id="3852" name="Google Shape;3852;p15" descr="photo-1434030216411-0b793f4b4173.jpg"/>
          <p:cNvPicPr preferRelativeResize="0"/>
          <p:nvPr/>
        </p:nvPicPr>
        <p:blipFill rotWithShape="1">
          <a:blip r:embed="rId3">
            <a:alphaModFix/>
          </a:blip>
          <a:srcRect l="23367" r="21417"/>
          <a:stretch/>
        </p:blipFill>
        <p:spPr>
          <a:xfrm>
            <a:off x="0" y="0"/>
            <a:ext cx="2840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3" name="Google Shape;3853;p1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850;p15"/>
          <p:cNvSpPr txBox="1">
            <a:spLocks noGrp="1"/>
          </p:cNvSpPr>
          <p:nvPr>
            <p:ph type="ctrTitle" idx="4294967295"/>
          </p:nvPr>
        </p:nvSpPr>
        <p:spPr>
          <a:xfrm>
            <a:off x="3319624" y="285750"/>
            <a:ext cx="4147975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TOPIC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2: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Google Shape;3851;p15"/>
          <p:cNvSpPr txBox="1">
            <a:spLocks noGrp="1"/>
          </p:cNvSpPr>
          <p:nvPr>
            <p:ph type="subTitle" idx="4294967295"/>
          </p:nvPr>
        </p:nvSpPr>
        <p:spPr>
          <a:xfrm>
            <a:off x="3124200" y="895350"/>
            <a:ext cx="4495799" cy="35609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400" b="1" dirty="0" smtClean="0">
                <a:latin typeface="Times New Roman" pitchFamily="18" charset="0"/>
                <a:ea typeface="Titillium Web"/>
                <a:cs typeface="Times New Roman" pitchFamily="18" charset="0"/>
                <a:sym typeface="Titillium Web"/>
              </a:rPr>
              <a:t>INDIVIDUAL BROADCASTING </a:t>
            </a:r>
            <a:endParaRPr lang="en-US" sz="1400" b="1" dirty="0" smtClean="0">
              <a:latin typeface="Times New Roman" pitchFamily="18" charset="0"/>
              <a:ea typeface="Titillium Web"/>
              <a:cs typeface="Times New Roman" pitchFamily="18" charset="0"/>
              <a:sym typeface="Titillium Web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0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94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3850;p15"/>
          <p:cNvSpPr txBox="1">
            <a:spLocks noGrp="1"/>
          </p:cNvSpPr>
          <p:nvPr>
            <p:ph type="ctrTitle" idx="4294967295"/>
          </p:nvPr>
        </p:nvSpPr>
        <p:spPr>
          <a:xfrm>
            <a:off x="2286000" y="57150"/>
            <a:ext cx="4343399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TOPIC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:NEWS ANALYSIS (continued...)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Google Shape;3851;p15"/>
          <p:cNvSpPr txBox="1">
            <a:spLocks noGrp="1"/>
          </p:cNvSpPr>
          <p:nvPr>
            <p:ph type="subTitle" idx="4294967295"/>
          </p:nvPr>
        </p:nvSpPr>
        <p:spPr>
          <a:xfrm>
            <a:off x="2436138" y="514350"/>
            <a:ext cx="4498062" cy="43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400" b="1" dirty="0" smtClean="0">
                <a:latin typeface="Times New Roman" pitchFamily="18" charset="0"/>
                <a:ea typeface="Titillium Web"/>
                <a:cs typeface="Times New Roman" pitchFamily="18" charset="0"/>
                <a:sym typeface="Titillium Web"/>
              </a:rPr>
              <a:t>INDIVIDUAL ASSIGNMENT</a:t>
            </a:r>
            <a:endParaRPr lang="en-US" sz="1400" b="1" dirty="0" smtClean="0">
              <a:latin typeface="Times New Roman" pitchFamily="18" charset="0"/>
              <a:ea typeface="Titillium Web"/>
              <a:cs typeface="Times New Roman" pitchFamily="18" charset="0"/>
              <a:sym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147216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850;p15"/>
          <p:cNvSpPr txBox="1">
            <a:spLocks/>
          </p:cNvSpPr>
          <p:nvPr/>
        </p:nvSpPr>
        <p:spPr>
          <a:xfrm>
            <a:off x="1795625" y="133350"/>
            <a:ext cx="41479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TOPIC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4:NEWS BULLETIN(continued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...)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800" y="2038350"/>
            <a:ext cx="6761100" cy="685799"/>
          </a:xfrm>
        </p:spPr>
        <p:txBody>
          <a:bodyPr/>
          <a:lstStyle/>
          <a:p>
            <a:r>
              <a:rPr lang="en-US" dirty="0" smtClean="0"/>
              <a:t>INDIVIDUAL ASSIGNMENT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5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300" y="361950"/>
            <a:ext cx="6761100" cy="1234825"/>
          </a:xfrm>
        </p:spPr>
        <p:txBody>
          <a:bodyPr/>
          <a:lstStyle/>
          <a:p>
            <a:pPr lvl="0"/>
            <a:r>
              <a:rPr lang="en" dirty="0" smtClean="0">
                <a:solidFill>
                  <a:srgbClr val="80BFB7"/>
                </a:solidFill>
              </a:rPr>
              <a:t/>
            </a:r>
            <a:br>
              <a:rPr lang="en" dirty="0" smtClean="0">
                <a:solidFill>
                  <a:srgbClr val="80BFB7"/>
                </a:solidFill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" sz="3600" dirty="0" smtClean="0">
              <a:solidFill>
                <a:srgbClr val="80BFB7"/>
              </a:solidFill>
            </a:endParaRPr>
          </a:p>
          <a:p>
            <a:pPr marL="114300" indent="0">
              <a:buNone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28750"/>
            <a:ext cx="25812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9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idx="2"/>
          </p:nvPr>
        </p:nvSpPr>
        <p:spPr>
          <a:xfrm>
            <a:off x="1524000" y="819150"/>
            <a:ext cx="3276600" cy="709242"/>
          </a:xfrm>
        </p:spPr>
        <p:txBody>
          <a:bodyPr/>
          <a:lstStyle/>
          <a:p>
            <a:pPr marL="114300" indent="0">
              <a:buNone/>
            </a:pPr>
            <a:r>
              <a:rPr lang="en" sz="3600" dirty="0" smtClean="0">
                <a:solidFill>
                  <a:srgbClr val="80BFB7"/>
                </a:solidFill>
              </a:rPr>
              <a:t>Any Question?</a:t>
            </a:r>
          </a:p>
          <a:p>
            <a:pPr marL="114300" indent="0">
              <a:buNone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905" y="1528392"/>
            <a:ext cx="2947987" cy="184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88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367289"/>
              </p:ext>
            </p:extLst>
          </p:nvPr>
        </p:nvGraphicFramePr>
        <p:xfrm>
          <a:off x="1493733" y="322587"/>
          <a:ext cx="5097100" cy="2491778"/>
        </p:xfrm>
        <a:graphic>
          <a:graphicData uri="http://schemas.openxmlformats.org/drawingml/2006/table">
            <a:tbl>
              <a:tblPr/>
              <a:tblGrid>
                <a:gridCol w="509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917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9702" y="4095750"/>
            <a:ext cx="5149556" cy="628800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en-US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CONTACT </a:t>
            </a:r>
            <a:r>
              <a:rPr lang="en-US" sz="24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TUTOR IN CHARGE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809650" y="317325"/>
            <a:ext cx="5038950" cy="1676400"/>
          </a:xfrm>
        </p:spPr>
        <p:txBody>
          <a:bodyPr/>
          <a:lstStyle/>
          <a:p>
            <a:pPr marL="76200" indent="0"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Full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name: STELLA MSALIBOKO</a:t>
            </a:r>
          </a:p>
          <a:p>
            <a:pPr marL="76200" indent="0"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Department: ACADEMIC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76200" indent="0"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Email Address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stella23feb@gmail.com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76200" indent="0"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Phone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 0687 308675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299655"/>
              </p:ext>
            </p:extLst>
          </p:nvPr>
        </p:nvGraphicFramePr>
        <p:xfrm>
          <a:off x="183502" y="4202128"/>
          <a:ext cx="4998098" cy="579422"/>
        </p:xfrm>
        <a:graphic>
          <a:graphicData uri="http://schemas.openxmlformats.org/drawingml/2006/table">
            <a:tbl>
              <a:tblPr/>
              <a:tblGrid>
                <a:gridCol w="4998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422">
                <a:tc>
                  <a:txBody>
                    <a:bodyPr/>
                    <a:lstStyle/>
                    <a:p>
                      <a:r>
                        <a:rPr lang="en-US" dirty="0" smtClean="0"/>
                        <a:t>     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950" y="1696863"/>
            <a:ext cx="114617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4301">
            <a:off x="1066800" y="2952750"/>
            <a:ext cx="1501661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6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3B55"/>
      </a:dk1>
      <a:lt1>
        <a:srgbClr val="FFFFFF"/>
      </a:lt1>
      <a:dk2>
        <a:srgbClr val="0B87A1"/>
      </a:dk2>
      <a:lt2>
        <a:srgbClr val="EEF1EE"/>
      </a:lt2>
      <a:accent1>
        <a:srgbClr val="D3EBD5"/>
      </a:accent1>
      <a:accent2>
        <a:srgbClr val="80BFB7"/>
      </a:accent2>
      <a:accent3>
        <a:srgbClr val="0B87A1"/>
      </a:accent3>
      <a:accent4>
        <a:srgbClr val="01597F"/>
      </a:accent4>
      <a:accent5>
        <a:srgbClr val="003B55"/>
      </a:accent5>
      <a:accent6>
        <a:srgbClr val="001120"/>
      </a:accent6>
      <a:hlink>
        <a:srgbClr val="01597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162</Words>
  <Application>Microsoft Office PowerPoint</Application>
  <PresentationFormat>On-screen Show (16:9)</PresentationFormat>
  <Paragraphs>37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Times New Roman</vt:lpstr>
      <vt:lpstr>Arial</vt:lpstr>
      <vt:lpstr>Titillium Web</vt:lpstr>
      <vt:lpstr>Titillium Web Light</vt:lpstr>
      <vt:lpstr>Wingdings</vt:lpstr>
      <vt:lpstr>Dosis ExtraLight</vt:lpstr>
      <vt:lpstr>Mowbray template</vt:lpstr>
      <vt:lpstr>  DAR ES SALAAM SCHOOL OF JOURNALISM </vt:lpstr>
      <vt:lpstr>THIS MODULE CONSIST OF FIVE (5) TOPICS:</vt:lpstr>
      <vt:lpstr>TOPIC 1:  (continued...)</vt:lpstr>
      <vt:lpstr>TOPIC 2:</vt:lpstr>
      <vt:lpstr>  TOPIC 3:NEWS ANALYSIS (continued...)</vt:lpstr>
      <vt:lpstr>INDIVIDUAL ASSIGNMENT</vt:lpstr>
      <vt:lpstr> </vt:lpstr>
      <vt:lpstr>PowerPoint Presentation</vt:lpstr>
      <vt:lpstr>CONTACT TUTOR IN CHARGE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 ES SALAAM SCHOOL OF JOURNALISAM</dc:title>
  <dc:creator>ICT OFFICER</dc:creator>
  <cp:lastModifiedBy>DEAN OF STUDENTS</cp:lastModifiedBy>
  <cp:revision>41</cp:revision>
  <dcterms:modified xsi:type="dcterms:W3CDTF">2022-07-22T07:57:29Z</dcterms:modified>
</cp:coreProperties>
</file>